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96FAC6A0-9039-4FF3-84B5-6F7823D4659B}">
  <a:tblStyle styleId="{96FAC6A0-9039-4FF3-84B5-6F7823D4659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d530d283_0_79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d530d283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INSIGHTS &amp; OPPORTUNITIES</a:t>
            </a:r>
            <a:endParaRPr>
              <a:solidFill>
                <a:srgbClr val="8D86FC"/>
              </a:solidFill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589857" y="14456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{96FAC6A0-9039-4FF3-84B5-6F7823D4659B}</a:tableStyleId>
              </a:tblPr>
              <a:tblGrid>
                <a:gridCol w="3186500"/>
                <a:gridCol w="3186500"/>
                <a:gridCol w="3186500"/>
              </a:tblGrid>
              <a:tr h="2192675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Key Takeaway</a:t>
                      </a:r>
                      <a:endParaRPr>
                        <a:solidFill>
                          <a:srgbClr val="8D86FC"/>
                        </a:solidFill>
                        <a:latin typeface="IBM Plex Sans Light"/>
                        <a:ea typeface="IBM Plex Sans Light"/>
                        <a:cs typeface="IBM Plex Sans Light"/>
                        <a:sym typeface="IBM Plex Sans Light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We met… We heard… We observed… Users expressed…</a:t>
                      </a:r>
                      <a:endParaRPr i="1" sz="1000">
                        <a:solidFill>
                          <a:schemeClr val="dk1"/>
                        </a:solidFill>
                        <a:latin typeface="IBM Plex Sans Light"/>
                        <a:ea typeface="IBM Plex Sans Light"/>
                        <a:cs typeface="IBM Plex Sans Light"/>
                        <a:sym typeface="IBM Plex Sans Light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IBM Plex Sans Light"/>
                        <a:ea typeface="IBM Plex Sans Light"/>
                        <a:cs typeface="IBM Plex Sans Light"/>
                        <a:sym typeface="IBM Plex Sans Light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IBM Plex Sans Light"/>
                        <a:ea typeface="IBM Plex Sans Light"/>
                        <a:cs typeface="IBM Plex Sans Light"/>
                        <a:sym typeface="IBM Plex Sans Light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IBM Plex Sans Light"/>
                        <a:ea typeface="IBM Plex Sans Light"/>
                        <a:cs typeface="IBM Plex Sans Light"/>
                        <a:sym typeface="IBM Plex Sans Ligh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Insight</a:t>
                      </a:r>
                      <a:endParaRPr>
                        <a:solidFill>
                          <a:srgbClr val="8D86FC"/>
                        </a:solidFill>
                        <a:latin typeface="IBM Plex Sans Light"/>
                        <a:ea typeface="IBM Plex Sans Light"/>
                        <a:cs typeface="IBM Plex Sans Light"/>
                        <a:sym typeface="IBM Plex Sans Light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Insight statement</a:t>
                      </a:r>
                      <a:endParaRPr sz="1000">
                        <a:solidFill>
                          <a:schemeClr val="dk1"/>
                        </a:solidFill>
                        <a:latin typeface="IBM Plex Sans Light"/>
                        <a:ea typeface="IBM Plex Sans Light"/>
                        <a:cs typeface="IBM Plex Sans Light"/>
                        <a:sym typeface="IBM Plex Sans Light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Support statement (Include information about: situation, challenge and the user’s perspective)</a:t>
                      </a:r>
                      <a:endParaRPr sz="1000">
                        <a:solidFill>
                          <a:schemeClr val="dk1"/>
                        </a:solidFill>
                        <a:latin typeface="IBM Plex Sans Light"/>
                        <a:ea typeface="IBM Plex Sans Light"/>
                        <a:cs typeface="IBM Plex Sans Light"/>
                        <a:sym typeface="IBM Plex Sans Light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Opportunity</a:t>
                      </a:r>
                      <a:endParaRPr>
                        <a:solidFill>
                          <a:srgbClr val="8D86FC"/>
                        </a:solidFill>
                        <a:latin typeface="IBM Plex Sans Light"/>
                        <a:ea typeface="IBM Plex Sans Light"/>
                        <a:cs typeface="IBM Plex Sans Light"/>
                        <a:sym typeface="IBM Plex Sans Light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IBM Plex Sans Light"/>
                          <a:ea typeface="IBM Plex Sans Light"/>
                          <a:cs typeface="IBM Plex Sans Light"/>
                          <a:sym typeface="IBM Plex Sans Light"/>
                        </a:rPr>
                        <a:t>How might we...</a:t>
                      </a:r>
                      <a:endParaRPr b="1" sz="10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262575">
                <a:tc vMerge="1"/>
                <a:tc vMerge="1"/>
                <a:tc vMerge="1"/>
              </a:tr>
              <a:tr h="1283900">
                <a:tc vMerge="1"/>
                <a:tc vMerge="1"/>
                <a:tc vMerge="1"/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